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72.xml" ContentType="application/vnd.openxmlformats-officedocument.presentationml.tags+xml"/>
  <Override PartName="/ppt/notesSlides/notesSlide1.xml" ContentType="application/vnd.openxmlformats-officedocument.presentationml.notesSlide+xml"/>
  <Override PartName="/ppt/tags/tag73.xml" ContentType="application/vnd.openxmlformats-officedocument.presentationml.tags+xml"/>
  <Override PartName="/ppt/notesSlides/notesSlide2.xml" ContentType="application/vnd.openxmlformats-officedocument.presentationml.notesSlide+xml"/>
  <Override PartName="/ppt/tags/tag74.xml" ContentType="application/vnd.openxmlformats-officedocument.presentationml.tags+xml"/>
  <Override PartName="/ppt/notesSlides/notesSlide3.xml" ContentType="application/vnd.openxmlformats-officedocument.presentationml.notesSlide+xml"/>
  <Override PartName="/ppt/tags/tag75.xml" ContentType="application/vnd.openxmlformats-officedocument.presentationml.tags+xml"/>
  <Override PartName="/ppt/notesSlides/notesSlide4.xml" ContentType="application/vnd.openxmlformats-officedocument.presentationml.notesSlide+xml"/>
  <Override PartName="/ppt/tags/tag76.xml" ContentType="application/vnd.openxmlformats-officedocument.presentationml.tags+xml"/>
  <Override PartName="/ppt/notesSlides/notesSlide5.xml" ContentType="application/vnd.openxmlformats-officedocument.presentationml.notesSlide+xml"/>
  <Override PartName="/ppt/tags/tag77.xml" ContentType="application/vnd.openxmlformats-officedocument.presentationml.tags+xml"/>
  <Override PartName="/ppt/notesSlides/notesSlide6.xml" ContentType="application/vnd.openxmlformats-officedocument.presentationml.notesSlide+xml"/>
  <Override PartName="/ppt/tags/tag78.xml" ContentType="application/vnd.openxmlformats-officedocument.presentationml.tags+xml"/>
  <Override PartName="/ppt/notesSlides/notesSlide7.xml" ContentType="application/vnd.openxmlformats-officedocument.presentationml.notesSlide+xml"/>
  <Override PartName="/ppt/tags/tag79.xml" ContentType="application/vnd.openxmlformats-officedocument.presentationml.tags+xml"/>
  <Override PartName="/ppt/notesSlides/notesSlide8.xml" ContentType="application/vnd.openxmlformats-officedocument.presentationml.notesSlide+xml"/>
  <Override PartName="/ppt/tags/tag80.xml" ContentType="application/vnd.openxmlformats-officedocument.presentationml.tags+xml"/>
  <Override PartName="/ppt/notesSlides/notesSlide9.xml" ContentType="application/vnd.openxmlformats-officedocument.presentationml.notesSlide+xml"/>
  <Override PartName="/ppt/tags/tag81.xml" ContentType="application/vnd.openxmlformats-officedocument.presentationml.tags+xml"/>
  <Override PartName="/ppt/notesSlides/notesSlide10.xml" ContentType="application/vnd.openxmlformats-officedocument.presentationml.notesSlide+xml"/>
  <Override PartName="/ppt/tags/tag82.xml" ContentType="application/vnd.openxmlformats-officedocument.presentationml.tags+xml"/>
  <Override PartName="/ppt/notesSlides/notesSlide11.xml" ContentType="application/vnd.openxmlformats-officedocument.presentationml.notesSlide+xml"/>
  <Override PartName="/ppt/tags/tag83.xml" ContentType="application/vnd.openxmlformats-officedocument.presentationml.tags+xml"/>
  <Override PartName="/ppt/notesSlides/notesSlide12.xml" ContentType="application/vnd.openxmlformats-officedocument.presentationml.notesSlide+xml"/>
  <Override PartName="/ppt/tags/tag84.xml" ContentType="application/vnd.openxmlformats-officedocument.presentationml.tags+xml"/>
  <Override PartName="/ppt/notesSlides/notesSlide13.xml" ContentType="application/vnd.openxmlformats-officedocument.presentationml.notesSlide+xml"/>
  <Override PartName="/ppt/tags/tag85.xml" ContentType="application/vnd.openxmlformats-officedocument.presentationml.tags+xml"/>
  <Override PartName="/ppt/notesSlides/notesSlide14.xml" ContentType="application/vnd.openxmlformats-officedocument.presentationml.notesSlide+xml"/>
  <Override PartName="/ppt/tags/tag86.xml" ContentType="application/vnd.openxmlformats-officedocument.presentationml.tags+xml"/>
  <Override PartName="/ppt/notesSlides/notesSlide15.xml" ContentType="application/vnd.openxmlformats-officedocument.presentationml.notesSlide+xml"/>
  <Override PartName="/ppt/tags/tag87.xml" ContentType="application/vnd.openxmlformats-officedocument.presentationml.tags+xml"/>
  <Override PartName="/ppt/notesSlides/notesSlide16.xml" ContentType="application/vnd.openxmlformats-officedocument.presentationml.notesSlide+xml"/>
  <Override PartName="/ppt/tags/tag88.xml" ContentType="application/vnd.openxmlformats-officedocument.presentationml.tags+xml"/>
  <Override PartName="/ppt/notesSlides/notesSlide17.xml" ContentType="application/vnd.openxmlformats-officedocument.presentationml.notesSlide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notesSlides/notesSlide18.xml" ContentType="application/vnd.openxmlformats-officedocument.presentationml.notesSlide+xml"/>
  <Override PartName="/ppt/tags/tag91.xml" ContentType="application/vnd.openxmlformats-officedocument.presentationml.tags+xml"/>
  <Override PartName="/ppt/notesSlides/notesSlide19.xml" ContentType="application/vnd.openxmlformats-officedocument.presentationml.notesSlide+xml"/>
  <Override PartName="/ppt/tags/tag92.xml" ContentType="application/vnd.openxmlformats-officedocument.presentationml.tags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3"/>
  </p:notesMasterIdLst>
  <p:handoutMasterIdLst>
    <p:handoutMasterId r:id="rId24"/>
  </p:handoutMasterIdLst>
  <p:sldIdLst>
    <p:sldId id="409" r:id="rId3"/>
    <p:sldId id="411" r:id="rId4"/>
    <p:sldId id="444" r:id="rId5"/>
    <p:sldId id="463" r:id="rId6"/>
    <p:sldId id="446" r:id="rId7"/>
    <p:sldId id="445" r:id="rId8"/>
    <p:sldId id="447" r:id="rId9"/>
    <p:sldId id="448" r:id="rId10"/>
    <p:sldId id="449" r:id="rId11"/>
    <p:sldId id="417" r:id="rId12"/>
    <p:sldId id="437" r:id="rId13"/>
    <p:sldId id="418" r:id="rId14"/>
    <p:sldId id="439" r:id="rId15"/>
    <p:sldId id="440" r:id="rId16"/>
    <p:sldId id="441" r:id="rId17"/>
    <p:sldId id="442" r:id="rId18"/>
    <p:sldId id="443" r:id="rId19"/>
    <p:sldId id="462" r:id="rId20"/>
    <p:sldId id="451" r:id="rId21"/>
    <p:sldId id="415" r:id="rId22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468D"/>
    <a:srgbClr val="FFFFFF"/>
    <a:srgbClr val="7998CC"/>
    <a:srgbClr val="2D4875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176" y="72"/>
      </p:cViewPr>
      <p:guideLst>
        <p:guide orient="horz" pos="2160"/>
        <p:guide pos="3835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字魂58号-创中黑" panose="00000500000000000000" charset="-122"/>
              <a:ea typeface="字魂58号-创中黑" panose="00000500000000000000" charset="-122"/>
              <a:cs typeface="字魂58号-创中黑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ea typeface="字魂58号-创中黑" panose="00000500000000000000" charset="-122"/>
              </a:rPr>
              <a:t>2023/7/13</a:t>
            </a:fld>
            <a:endParaRPr lang="zh-CN" altLang="en-US">
              <a:ea typeface="字魂58号-创中黑" panose="0000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字魂58号-创中黑" panose="00000500000000000000" charset="-122"/>
              <a:ea typeface="字魂58号-创中黑" panose="00000500000000000000" charset="-122"/>
              <a:cs typeface="字魂58号-创中黑" panose="0000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ea typeface="字魂58号-创中黑" panose="00000500000000000000" charset="-122"/>
              </a:rPr>
              <a:t>‹#›</a:t>
            </a:fld>
            <a:endParaRPr lang="zh-CN" altLang="en-US">
              <a:ea typeface="字魂58号-创中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14493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09851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68773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8530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3249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34641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0649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001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312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691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308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125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336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2601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587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6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1.xml"/><Relationship Id="rId4" Type="http://schemas.openxmlformats.org/officeDocument/2006/relationships/tags" Target="../tags/tag7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44.xml"/><Relationship Id="rId3" Type="http://schemas.openxmlformats.org/officeDocument/2006/relationships/tags" Target="../tags/tag39.xml"/><Relationship Id="rId7" Type="http://schemas.openxmlformats.org/officeDocument/2006/relationships/tags" Target="../tags/tag43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10" Type="http://schemas.openxmlformats.org/officeDocument/2006/relationships/hyperlink" Target="http://www.1ppt.com/moban/" TargetMode="External"/><Relationship Id="rId4" Type="http://schemas.openxmlformats.org/officeDocument/2006/relationships/tags" Target="../tags/tag40.xml"/><Relationship Id="rId9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tags" Target="../tags/tag57.xml"/><Relationship Id="rId5" Type="http://schemas.openxmlformats.org/officeDocument/2006/relationships/tags" Target="../tags/tag56.xml"/><Relationship Id="rId4" Type="http://schemas.openxmlformats.org/officeDocument/2006/relationships/tags" Target="../tags/tag5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p:transition advClick="0" advTm="0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transition advClick="0" advTm="0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p:transition advClick="0" advTm="0"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3"/>
          <p:cNvSpPr txBox="1"/>
          <p:nvPr userDrawn="1"/>
        </p:nvSpPr>
        <p:spPr>
          <a:xfrm>
            <a:off x="16156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advClick="0" advTm="0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advClick="0" advTm="0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2023/7/13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 advClick="0" advTm="0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advClick="0" advTm="0">
    <p:random/>
  </p:transition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2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1.xml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3.xml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8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1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3.xml"/><Relationship Id="rId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DESIGNED BY IBOTU</a:t>
            </a:r>
          </a:p>
        </p:txBody>
      </p:sp>
      <p:sp>
        <p:nvSpPr>
          <p:cNvPr id="7" name="矩形 6"/>
          <p:cNvSpPr/>
          <p:nvPr/>
        </p:nvSpPr>
        <p:spPr>
          <a:xfrm>
            <a:off x="1557020" y="651510"/>
            <a:ext cx="6029325" cy="2975610"/>
          </a:xfrm>
          <a:prstGeom prst="rect">
            <a:avLst/>
          </a:prstGeom>
          <a:solidFill>
            <a:schemeClr val="bg1">
              <a:alpha val="11000"/>
            </a:schemeClr>
          </a:solidFill>
          <a:ln w="85725" cmpd="sng">
            <a:noFill/>
            <a:prstDash val="solid"/>
          </a:ln>
          <a:effectLst>
            <a:outerShdw blurRad="254000" dist="38100" dir="6120000" sx="104000" sy="104000" algn="tl" rotWithShape="0">
              <a:schemeClr val="bg1"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171315" y="1816735"/>
            <a:ext cx="6486525" cy="3499485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58000"/>
                </a:schemeClr>
              </a:gs>
            </a:gsLst>
            <a:lin ang="3600000" scaled="0"/>
          </a:gradFill>
          <a:ln w="85725" cmpd="sng">
            <a:noFill/>
            <a:prstDash val="solid"/>
          </a:ln>
          <a:effectLst>
            <a:outerShdw blurRad="254000" dist="38100" dir="6120000" sx="104000" sy="104000" algn="tl" rotWithShape="0">
              <a:srgbClr val="2D4875">
                <a:alpha val="3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矩形: 圆角 18"/>
          <p:cNvSpPr/>
          <p:nvPr/>
        </p:nvSpPr>
        <p:spPr>
          <a:xfrm>
            <a:off x="4672330" y="4631055"/>
            <a:ext cx="2545080" cy="429895"/>
          </a:xfrm>
          <a:prstGeom prst="roundRect">
            <a:avLst>
              <a:gd name="adj" fmla="val 0"/>
            </a:avLst>
          </a:prstGeom>
          <a:noFill/>
          <a:ln w="28575"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418965" y="4647693"/>
            <a:ext cx="3051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FFFFFF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——2022</a:t>
            </a:r>
            <a:r>
              <a:rPr lang="zh-CN" altLang="en-US" sz="2000" dirty="0">
                <a:solidFill>
                  <a:srgbClr val="FFFFFF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级</a:t>
            </a:r>
            <a:r>
              <a:rPr lang="en-US" altLang="zh-CN" sz="2000" dirty="0">
                <a:solidFill>
                  <a:srgbClr val="FFFFFF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D22</a:t>
            </a:r>
            <a:r>
              <a:rPr lang="zh-CN" altLang="en-US" sz="2000" dirty="0">
                <a:solidFill>
                  <a:srgbClr val="FFFFFF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小组</a:t>
            </a:r>
            <a:endParaRPr lang="en-US" altLang="zh-CN" sz="2000" dirty="0">
              <a:solidFill>
                <a:srgbClr val="FFFFFF"/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539365" y="4132580"/>
            <a:ext cx="7099300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A SIMPLE AND NICE TEMPLATE HOPE YOU LIKE BY VITO RAY</a:t>
            </a:r>
          </a:p>
        </p:txBody>
      </p:sp>
      <p:cxnSp>
        <p:nvCxnSpPr>
          <p:cNvPr id="2" name="直接连接符 1"/>
          <p:cNvCxnSpPr/>
          <p:nvPr/>
        </p:nvCxnSpPr>
        <p:spPr>
          <a:xfrm>
            <a:off x="2726690" y="498221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2176780" y="1158875"/>
            <a:ext cx="2094865" cy="2257425"/>
            <a:chOff x="3369" y="2936"/>
            <a:chExt cx="2653" cy="2882"/>
          </a:xfrm>
        </p:grpSpPr>
        <p:cxnSp>
          <p:nvCxnSpPr>
            <p:cNvPr id="24" name="直接连接符 23"/>
            <p:cNvCxnSpPr/>
            <p:nvPr/>
          </p:nvCxnSpPr>
          <p:spPr>
            <a:xfrm flipV="1">
              <a:off x="6011" y="2936"/>
              <a:ext cx="0" cy="598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H="1" flipV="1">
              <a:off x="3369" y="5767"/>
              <a:ext cx="1181" cy="4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3393" y="2936"/>
              <a:ext cx="12" cy="2882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 flipV="1">
              <a:off x="3389" y="2961"/>
              <a:ext cx="2633" cy="10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 rot="19080000">
            <a:off x="2817495" y="1812290"/>
            <a:ext cx="447675" cy="468630"/>
          </a:xfrm>
          <a:prstGeom prst="ellipse">
            <a:avLst/>
          </a:prstGeom>
          <a:gradFill>
            <a:gsLst>
              <a:gs pos="0">
                <a:schemeClr val="bg1"/>
              </a:gs>
              <a:gs pos="86000">
                <a:schemeClr val="bg1">
                  <a:lumMod val="95000"/>
                  <a:alpha val="1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本框 16" descr="7b0a20202020227461726765744d6f64756c65223a20226b6f6e6c696e65666f6e7473220a7d0a"/>
          <p:cNvSpPr txBox="1"/>
          <p:nvPr/>
        </p:nvSpPr>
        <p:spPr>
          <a:xfrm>
            <a:off x="3109595" y="1826260"/>
            <a:ext cx="6126480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数学实践</a:t>
            </a:r>
          </a:p>
          <a:p>
            <a:pPr algn="dist"/>
            <a:r>
              <a:rPr lang="zh-CN" altLang="en-US" sz="66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项目报告</a:t>
            </a:r>
          </a:p>
        </p:txBody>
      </p:sp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6" grpId="0"/>
      <p:bldP spid="7" grpId="0" bldLvl="0" animBg="1"/>
      <p:bldP spid="32" grpId="0" bldLvl="0" animBg="1"/>
      <p:bldP spid="19" grpId="0" bldLvl="0" animBg="1"/>
      <p:bldP spid="15" grpId="0"/>
      <p:bldP spid="22" grpId="0"/>
      <p:bldP spid="31" grpId="0" animBg="1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rot="16200000">
            <a:off x="1224915" y="-1224280"/>
            <a:ext cx="9742805" cy="12192000"/>
          </a:xfrm>
          <a:prstGeom prst="rect">
            <a:avLst/>
          </a:prstGeom>
          <a:gradFill>
            <a:gsLst>
              <a:gs pos="19000">
                <a:schemeClr val="tx2">
                  <a:lumMod val="75000"/>
                  <a:lumOff val="25000"/>
                  <a:alpha val="0"/>
                </a:schemeClr>
              </a:gs>
              <a:gs pos="92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accent1">
                    <a:lumMod val="75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DESIGNED BY IBOTU</a:t>
            </a: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>
                    <a:alpha val="68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DESIGNED BY IBOTU</a:t>
            </a:r>
          </a:p>
        </p:txBody>
      </p:sp>
      <p:sp>
        <p:nvSpPr>
          <p:cNvPr id="7" name="矩形 6"/>
          <p:cNvSpPr/>
          <p:nvPr/>
        </p:nvSpPr>
        <p:spPr>
          <a:xfrm>
            <a:off x="5577205" y="1699260"/>
            <a:ext cx="5417820" cy="3457575"/>
          </a:xfrm>
          <a:prstGeom prst="rect">
            <a:avLst/>
          </a:prstGeom>
          <a:noFill/>
          <a:ln w="85725" cmpd="sng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017260" y="3242945"/>
            <a:ext cx="4800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方案概述</a:t>
            </a:r>
          </a:p>
        </p:txBody>
      </p:sp>
      <p:sp>
        <p:nvSpPr>
          <p:cNvPr id="18" name="矩形 17"/>
          <p:cNvSpPr/>
          <p:nvPr/>
        </p:nvSpPr>
        <p:spPr>
          <a:xfrm>
            <a:off x="6017260" y="2293620"/>
            <a:ext cx="2614930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spcBef>
                <a:spcPct val="0"/>
              </a:spcBef>
            </a:pPr>
            <a:r>
              <a:rPr lang="en-US" altLang="zh-CN" sz="4000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 .02</a:t>
            </a:r>
          </a:p>
        </p:txBody>
      </p:sp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 bldLvl="0" animBg="1"/>
      <p:bldP spid="6" grpId="0"/>
      <p:bldP spid="7" grpId="0" bldLvl="0" animBg="1"/>
      <p:bldP spid="31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PART.02</a:t>
            </a:r>
          </a:p>
        </p:txBody>
      </p:sp>
      <p:sp>
        <p:nvSpPr>
          <p:cNvPr id="14" name="TextBox 3"/>
          <p:cNvSpPr txBox="1"/>
          <p:nvPr/>
        </p:nvSpPr>
        <p:spPr>
          <a:xfrm>
            <a:off x="2290803" y="6631595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schemeClr val="accent2">
                    <a:lumMod val="20000"/>
                    <a:lumOff val="8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PPT</a:t>
            </a:r>
            <a:r>
              <a:rPr lang="zh-CN" altLang="en-US" sz="100" dirty="0">
                <a:solidFill>
                  <a:schemeClr val="accent2">
                    <a:lumMod val="20000"/>
                    <a:lumOff val="8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模板 </a:t>
            </a:r>
            <a:r>
              <a:rPr lang="en-US" altLang="zh-CN" sz="100" dirty="0">
                <a:solidFill>
                  <a:schemeClr val="accent2">
                    <a:lumMod val="20000"/>
                    <a:lumOff val="8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http://www.1ppt.com/moban/</a:t>
            </a:r>
            <a:r>
              <a:rPr lang="zh-CN" altLang="en-US" sz="100" dirty="0">
                <a:solidFill>
                  <a:schemeClr val="accent2">
                    <a:lumMod val="20000"/>
                    <a:lumOff val="8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 </a:t>
            </a:r>
            <a:endParaRPr lang="en-US" altLang="zh-CN" sz="100" dirty="0">
              <a:solidFill>
                <a:schemeClr val="accent2">
                  <a:lumMod val="20000"/>
                  <a:lumOff val="80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3685"/>
          <a:stretch/>
        </p:blipFill>
        <p:spPr>
          <a:xfrm>
            <a:off x="2856491" y="69850"/>
            <a:ext cx="6479018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8683" y="-64381"/>
            <a:ext cx="2835797" cy="796121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rot="16200000">
            <a:off x="1224915" y="-1224280"/>
            <a:ext cx="9742805" cy="12192000"/>
          </a:xfrm>
          <a:prstGeom prst="rect">
            <a:avLst/>
          </a:prstGeom>
          <a:gradFill>
            <a:gsLst>
              <a:gs pos="19000">
                <a:schemeClr val="tx2">
                  <a:lumMod val="75000"/>
                  <a:lumOff val="25000"/>
                  <a:alpha val="0"/>
                </a:schemeClr>
              </a:gs>
              <a:gs pos="92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accent1">
                    <a:lumMod val="75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DESIGNED BY IBOTU</a:t>
            </a: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>
                    <a:alpha val="68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DESIGNED BY IBOTU</a:t>
            </a:r>
          </a:p>
        </p:txBody>
      </p:sp>
      <p:sp>
        <p:nvSpPr>
          <p:cNvPr id="7" name="矩形 6"/>
          <p:cNvSpPr/>
          <p:nvPr/>
        </p:nvSpPr>
        <p:spPr>
          <a:xfrm>
            <a:off x="5577205" y="1699260"/>
            <a:ext cx="5417820" cy="3457575"/>
          </a:xfrm>
          <a:prstGeom prst="rect">
            <a:avLst/>
          </a:prstGeom>
          <a:noFill/>
          <a:ln w="85725" cmpd="sng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017260" y="3242945"/>
            <a:ext cx="4800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代码详解</a:t>
            </a:r>
          </a:p>
        </p:txBody>
      </p:sp>
      <p:sp>
        <p:nvSpPr>
          <p:cNvPr id="18" name="矩形 17"/>
          <p:cNvSpPr/>
          <p:nvPr/>
        </p:nvSpPr>
        <p:spPr>
          <a:xfrm>
            <a:off x="6017260" y="2293620"/>
            <a:ext cx="2614930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spcBef>
                <a:spcPct val="0"/>
              </a:spcBef>
            </a:pPr>
            <a:r>
              <a:rPr lang="en-US" altLang="zh-CN" sz="4000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 .03</a:t>
            </a:r>
          </a:p>
        </p:txBody>
      </p:sp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 bldLvl="0" animBg="1"/>
      <p:bldP spid="6" grpId="0"/>
      <p:bldP spid="7" grpId="0" bldLvl="0" animBg="1"/>
      <p:bldP spid="31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PART.03</a:t>
            </a: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610784" y="1700410"/>
            <a:ext cx="11182779" cy="52171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读取文件：首先通过读取命令行参数获取要读取的文件名，然后读取文件的大小和行数。接着根据可用的处理器核心数</a:t>
            </a:r>
            <a:r>
              <a:rPr lang="zh-CN" altLang="zh-CN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创建相应数量的线程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，每个线程负责读取文件的一部分数据，并存储在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Thread_Bucket_DataBox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中。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对数据进行排序：每个线程读取的数据块会被分别进行排序，使用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Java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的</a:t>
            </a:r>
            <a:r>
              <a:rPr lang="en-US" altLang="zh-CN" sz="1600" b="1" dirty="0" err="1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Arrays.sort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方法进行排序。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3.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多路归并排序：将每个线程排序后的数据块进行</a:t>
            </a:r>
            <a:r>
              <a:rPr lang="zh-CN" altLang="zh-CN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归并排序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，直到只剩下一个数据块。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4.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发送数据：通过网络将归并后的数据发送到指定的主机和端口。这里使用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Socket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实现会话，并进行握手。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5.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接收数据：在指定的端口上</a:t>
            </a:r>
            <a:r>
              <a:rPr lang="zh-CN" altLang="zh-CN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建立服务器</a:t>
            </a:r>
            <a:r>
              <a:rPr lang="en-US" altLang="zh-CN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Socket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，等待数据的接收。接收端首先与发送端进行握手，然后循环接收数据，直到接收完毕。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6.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数据转移：将接收到的数据从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Thread_Bucket_DataBox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转移到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Bucket_Client_DataBox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，以便后续的归并操作。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7.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多路归并桶数据：对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Bucket_Client_DataBox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中的数据进行</a:t>
            </a:r>
            <a:r>
              <a:rPr lang="zh-CN" altLang="zh-CN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多路归并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，直到只剩下一个数据块。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8.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保存数据到文件：将归并后的数据保存到文件中。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zh-CN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以上是代码的主要逻辑，通过多线程和网络通信实现了大数据的分块排序和归并。代码还包含了一些辅助方法用于更新进度条和将数据转换为字符串。整个程序通过多线程的并发操作，实现了高效的大数据排序。</a:t>
            </a:r>
          </a:p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0784" y="993655"/>
            <a:ext cx="951706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MainClientSender</a:t>
            </a:r>
            <a:r>
              <a:rPr lang="zh-CN" altLang="zh-CN" sz="2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代码的主要逻辑如下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:</a:t>
            </a:r>
            <a:endParaRPr lang="zh-CN" altLang="en-US" sz="4000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PART.03</a:t>
            </a: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534669" y="1723784"/>
            <a:ext cx="9413771" cy="5262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LongArray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类：</a:t>
            </a:r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该类实现了一个存储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类型的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动态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数组，并提供了一系列对数组进行操作的方法。</a:t>
            </a:r>
          </a:p>
          <a:p>
            <a:pPr>
              <a:lnSpc>
                <a:spcPct val="150000"/>
              </a:lnSpc>
            </a:pP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常用方法如下所示：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push(long value)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：向数组末尾添加一个元素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，以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1.5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倍扩充长度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size()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：返回数组中元素的数量。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shrink()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：将数组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容量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缩小为当前元素数量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，释放多余内存占用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get(int index)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：获取指定索引处的元素。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set(int index, long value)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：设置指定索引处的元素值。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sort()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：对数组进行排序，只排序前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size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个元素。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ExporttoBytes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()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：将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LongArray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转换为字节数组。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LoadfromBytes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(byte[] bytes)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：将字节数组转换为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LongArray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merge(List&lt;LongArray&gt; arrays)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：将多个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LongArray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合并成一个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LongArray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split(LongArray array, int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chunkSize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)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：将一个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LongArray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切分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chunk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成多个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LongArray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。</a:t>
            </a: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34669" y="922244"/>
            <a:ext cx="1083745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MainClientSender</a:t>
            </a:r>
            <a:r>
              <a:rPr lang="zh-CN" altLang="zh-CN" sz="2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具体类与方法描述：</a:t>
            </a:r>
            <a:endParaRPr lang="zh-CN" altLang="en-US" sz="4000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490585" y="0"/>
            <a:ext cx="3698240" cy="685800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789670" y="2944046"/>
            <a:ext cx="3037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Code Details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953501" y="4431205"/>
            <a:ext cx="2875279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80000"/>
              </a:lnSpc>
            </a:pPr>
            <a:r>
              <a:rPr lang="en-US" altLang="zh-CN" sz="1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LongArray &amp; </a:t>
            </a:r>
            <a:r>
              <a:rPr lang="en-US" altLang="zh-CN" sz="1000" dirty="0" err="1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MainClientServer</a:t>
            </a:r>
            <a:r>
              <a:rPr lang="en-US" altLang="zh-CN" sz="1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 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4" grpId="0" animBg="1"/>
      <p:bldP spid="5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PART.03</a:t>
            </a:r>
          </a:p>
        </p:txBody>
      </p:sp>
      <p:sp>
        <p:nvSpPr>
          <p:cNvPr id="2" name="矩形 1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610784" y="839811"/>
            <a:ext cx="11977565" cy="61266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MainClientServer</a:t>
            </a:r>
            <a:r>
              <a:rPr lang="zh-CN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类：</a:t>
            </a:r>
          </a:p>
          <a:p>
            <a:pPr>
              <a:lnSpc>
                <a:spcPct val="150000"/>
              </a:lnSpc>
            </a:pP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主客户端服务器类，包含了各种排序算法的实现和数据传输的功能。具体的方法和功能如下：</a:t>
            </a:r>
          </a:p>
          <a:p>
            <a:pPr>
              <a:lnSpc>
                <a:spcPct val="150000"/>
              </a:lnSpc>
            </a:pP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首先，定义了一些常量和全局变量，包括进度条宽度、归并段数目、文件名、文件大小、数据互斥锁、显示互斥锁等。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updateProgressBar(int progress, int total)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：更新进度条的方法。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converttostring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ID_Bucket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long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Low_Data_Str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：将桶编号和低位数据转换成字符串的方法。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readLines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(long start, long rows, List&lt;LongArray&gt; data, long[] num)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：读取文件的指定行数数据的方法。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sortData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thread_id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List&lt;LongArray&gt; data)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：对数据块进行排序的方法。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merge(List&lt;LongArray&gt; data1, List&lt;LongArray&gt; data2, List&lt;LongArray&gt;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merged_data_collection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i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：合并两个数据块的方法。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ReadFile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多线程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读取文件的方法。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SortBlocks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：对数据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块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进行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多线程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排序的方法。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MultiMerge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多线程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多路归并排序的方法。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SendData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(String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serverIP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serverPort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ChunkSize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：发送数据的方法。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mergeBucket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(LongArray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bucketA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LongArray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bucketB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LongArray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merged_bucket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ID_Bucket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：合并两个桶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数据块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ReceiveData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(int ClientID,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listenPort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NumBucketSize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：接收数据的方法。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TransferData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(int ClientID,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NumBucketSize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：本地数据转移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并释放内存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MultiMergeBucket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多线程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多路归并桶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数据块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SaveData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(String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fileName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int start, int gap)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：保存数据到文件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并释放内存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的方法。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main(String[]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args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：调用上述方法，完成数据的读取、排序、归并、发送和接收等操作。</a:t>
            </a: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PART.03</a:t>
            </a: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534584" y="1852428"/>
            <a:ext cx="11182779" cy="336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在主方法中，首先读取文件，并将文件内容分块排序。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接着进行多路归并排序，将分块排序后的数据进行归并排序，直到只剩下一个数据块。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3.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启动接收数据的线程，等待客户端连接并接收数据。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4.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启动数据转发线程，在接受客户端数据的同时转换本机的数据。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5.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启动归并线程，将客户端的数据进行归并。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6.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启动保存数据到文件的线程，将归并后的数据保存到文件中。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7.</a:t>
            </a:r>
            <a:r>
              <a:rPr lang="zh-C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主方法结束，程序运行完毕。</a:t>
            </a: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0784" y="993655"/>
            <a:ext cx="95170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MainClientServer</a:t>
            </a:r>
            <a:r>
              <a:rPr lang="zh-CN" altLang="zh-CN" sz="2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代码的主要逻辑如下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:</a:t>
            </a:r>
          </a:p>
          <a:p>
            <a:endParaRPr lang="zh-CN" altLang="en-US" sz="4000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490585" y="0"/>
            <a:ext cx="3698240" cy="685800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789670" y="2944046"/>
            <a:ext cx="3037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Code Details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953501" y="4431205"/>
            <a:ext cx="2875279" cy="333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80000"/>
              </a:lnSpc>
            </a:pPr>
            <a:r>
              <a:rPr lang="en-US" altLang="zh-CN" sz="1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LongArray &amp; MainClientServer 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2" grpId="0" animBg="1"/>
      <p:bldP spid="3" grpId="0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PART.03</a:t>
            </a: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534669" y="1583963"/>
            <a:ext cx="10491570" cy="5475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LongArray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类：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与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MainClientSender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中相同，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用于存储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类型的数组，并提供了一些操作数组的方法，如添加元素、获取元素、排序等。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MainClientServer</a:t>
            </a:r>
            <a:r>
              <a:rPr lang="zh-CN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类：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该类为主客户端服务器类，主要实现了数据的读取、排序、归并、发送和接收等功能。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主要方法如下所示：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ReadFile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：读取文件，将文件数据按照大小顺序存入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LongArray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数组中。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SortBlocks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：对分块的数据进行排序。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MultiMerge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：对排序后的数据进行多路归并排序。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SendData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(String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serverIP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serverPort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ChunkSize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：向指定的服务器发送数据。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ReceiveData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(int ClientID,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listenPort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NumBucketSize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：接收数据并存储到指定的客户端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ID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对应的数组中。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TransferData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(int ClientID, int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NumBucketSize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：将数据从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Thread_Bucket_DataBox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数组迁移到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Bucket_Client_DataBox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数组中。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MultiMergeBucket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：对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Bucket_Client_DataBox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数组中的数据进行多路归并排序。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SaveData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(String 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fileName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, int start, int gap)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：将排序后的数据保存到文件中。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主程序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main()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实现对文件的读取、排序、归并和发送等操作。</a:t>
            </a:r>
          </a:p>
          <a:p>
            <a:pPr>
              <a:lnSpc>
                <a:spcPct val="150000"/>
              </a:lnSpc>
            </a:pPr>
            <a:endParaRPr lang="zh-CN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34669" y="922244"/>
            <a:ext cx="108374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MainClientServer</a:t>
            </a:r>
            <a:r>
              <a:rPr lang="zh-CN" altLang="zh-CN" sz="2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具体类与方法描述：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endParaRPr lang="zh-CN" altLang="en-US" sz="4000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PART.03</a:t>
            </a:r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9970" y="0"/>
            <a:ext cx="3542030" cy="99441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373380" y="993775"/>
            <a:ext cx="9754870" cy="5006975"/>
            <a:chOff x="588" y="1565"/>
            <a:chExt cx="15362" cy="7885"/>
          </a:xfrm>
        </p:grpSpPr>
        <p:grpSp>
          <p:nvGrpSpPr>
            <p:cNvPr id="4" name="组合 3"/>
            <p:cNvGrpSpPr/>
            <p:nvPr/>
          </p:nvGrpSpPr>
          <p:grpSpPr>
            <a:xfrm>
              <a:off x="588" y="1565"/>
              <a:ext cx="15362" cy="1890"/>
              <a:chOff x="588" y="1565"/>
              <a:chExt cx="15362" cy="1890"/>
            </a:xfrm>
          </p:grpSpPr>
          <p:sp>
            <p:nvSpPr>
              <p:cNvPr id="15" name="文本框 14"/>
              <p:cNvSpPr txBox="1"/>
              <p:nvPr/>
            </p:nvSpPr>
            <p:spPr>
              <a:xfrm>
                <a:off x="962" y="1565"/>
                <a:ext cx="14988" cy="18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solidFill>
                      <a:schemeClr val="accent1">
                        <a:lumMod val="50000"/>
                      </a:schemeClr>
                    </a:solidFill>
                    <a:latin typeface="Segoe UI" panose="020B0502040204020203" pitchFamily="34" charset="0"/>
                    <a:ea typeface="等线" panose="02010600030101010101" pitchFamily="2" charset="-122"/>
                    <a:cs typeface="+mn-ea"/>
                  </a:rPr>
                  <a:t>排序主要代码</a:t>
                </a:r>
                <a:r>
                  <a:rPr lang="zh-CN" altLang="en-US" sz="2400" dirty="0">
                    <a:solidFill>
                      <a:schemeClr val="accent1">
                        <a:lumMod val="50000"/>
                      </a:schemeClr>
                    </a:solidFill>
                    <a:latin typeface="Segoe UI" panose="020B0502040204020203" pitchFamily="34" charset="0"/>
                    <a:ea typeface="等线" panose="02010600030101010101" pitchFamily="2" charset="-122"/>
                    <a:cs typeface="+mn-ea"/>
                  </a:rPr>
                  <a:t>源码</a:t>
                </a:r>
                <a:r>
                  <a:rPr lang="en-US" altLang="zh-CN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" panose="020B0502040204020203" pitchFamily="34" charset="0"/>
                    <a:ea typeface="等线" panose="02010600030101010101" pitchFamily="2" charset="-122"/>
                    <a:cs typeface="+mn-ea"/>
                  </a:rPr>
                  <a:t>:</a:t>
                </a:r>
              </a:p>
              <a:p>
                <a:endParaRPr lang="zh-CN" altLang="en-US" sz="4000" dirty="0">
                  <a:solidFill>
                    <a:schemeClr val="accent1">
                      <a:lumMod val="50000"/>
                    </a:schemeClr>
                  </a:solidFill>
                  <a:latin typeface="Segoe UI" panose="020B0502040204020203" pitchFamily="34" charset="0"/>
                  <a:ea typeface="等线" panose="02010600030101010101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588" y="2616"/>
                <a:ext cx="11211" cy="5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>
                    <a:latin typeface="Segoe UI" panose="020B0502040204020203" pitchFamily="34" charset="0"/>
                    <a:ea typeface="等线" panose="02010600030101010101" pitchFamily="2" charset="-122"/>
                  </a:rPr>
                  <a:t>SortBlocks</a:t>
                </a:r>
                <a:r>
                  <a:rPr lang="en-US" altLang="zh-CN" dirty="0">
                    <a:latin typeface="Segoe UI" panose="020B0502040204020203" pitchFamily="34" charset="0"/>
                    <a:ea typeface="等线" panose="02010600030101010101" pitchFamily="2" charset="-122"/>
                  </a:rPr>
                  <a:t>:</a:t>
                </a:r>
                <a:r>
                  <a:rPr lang="zh-CN" altLang="en-US" dirty="0">
                    <a:latin typeface="Segoe UI" panose="020B0502040204020203" pitchFamily="34" charset="0"/>
                    <a:ea typeface="等线" panose="02010600030101010101" pitchFamily="2" charset="-122"/>
                  </a:rPr>
                  <a:t>建立多个线程池，将已经分块的数据分别进行排序。</a:t>
                </a:r>
              </a:p>
            </p:txBody>
          </p:sp>
        </p:grp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17" y="3630"/>
              <a:ext cx="12218" cy="5821"/>
            </a:xfrm>
            <a:prstGeom prst="rect">
              <a:avLst/>
            </a:prstGeom>
          </p:spPr>
        </p:pic>
      </p:grpSp>
      <p:grpSp>
        <p:nvGrpSpPr>
          <p:cNvPr id="9" name="组合 8"/>
          <p:cNvGrpSpPr/>
          <p:nvPr/>
        </p:nvGrpSpPr>
        <p:grpSpPr>
          <a:xfrm>
            <a:off x="1413510" y="0"/>
            <a:ext cx="6096000" cy="6858000"/>
            <a:chOff x="2226" y="0"/>
            <a:chExt cx="9600" cy="10800"/>
          </a:xfrm>
        </p:grpSpPr>
        <p:pic>
          <p:nvPicPr>
            <p:cNvPr id="3" name="图片 2" descr="微信图片_20230712215216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999" y="0"/>
              <a:ext cx="951" cy="1080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2226" y="1565"/>
              <a:ext cx="9600" cy="9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>
                      <a:lumMod val="50000"/>
                    </a:schemeClr>
                  </a:solidFill>
                  <a:latin typeface="Segoe UI" panose="020B0502040204020203" pitchFamily="34" charset="0"/>
                  <a:ea typeface="等线" panose="02010600030101010101" pitchFamily="2" charset="-122"/>
                  <a:cs typeface="+mn-ea"/>
                  <a:sym typeface="+mn-ea"/>
                </a:rPr>
                <a:t>主要代码</a:t>
              </a:r>
              <a:r>
                <a:rPr lang="zh-CN" altLang="en-US" sz="2400" dirty="0">
                  <a:solidFill>
                    <a:schemeClr val="accent1">
                      <a:lumMod val="50000"/>
                    </a:schemeClr>
                  </a:solidFill>
                  <a:latin typeface="Segoe UI" panose="020B0502040204020203" pitchFamily="34" charset="0"/>
                  <a:ea typeface="等线" panose="02010600030101010101" pitchFamily="2" charset="-122"/>
                  <a:cs typeface="+mn-ea"/>
                  <a:sym typeface="+mn-ea"/>
                </a:rPr>
                <a:t>源码</a:t>
              </a:r>
              <a:r>
                <a:rPr lang="en-US" altLang="zh-CN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ea typeface="等线" panose="02010600030101010101" pitchFamily="2" charset="-122"/>
                  <a:cs typeface="+mn-ea"/>
                  <a:sym typeface="+mn-ea"/>
                </a:rPr>
                <a:t>:</a:t>
              </a:r>
            </a:p>
          </p:txBody>
        </p:sp>
      </p:grpSp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xit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PART.03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10784" y="993655"/>
            <a:ext cx="95170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归并主要代码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源码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:</a:t>
            </a:r>
          </a:p>
          <a:p>
            <a:endParaRPr lang="zh-CN" altLang="en-US" sz="4000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73224" y="1660849"/>
            <a:ext cx="711925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Segoe UI" panose="020B0502040204020203" pitchFamily="34" charset="0"/>
                <a:ea typeface="等线" panose="02010600030101010101" pitchFamily="2" charset="-122"/>
              </a:rPr>
              <a:t>MultiMerge</a:t>
            </a:r>
            <a:r>
              <a:rPr lang="en-US" altLang="zh-CN" dirty="0">
                <a:latin typeface="Segoe UI" panose="020B0502040204020203" pitchFamily="34" charset="0"/>
                <a:ea typeface="等线" panose="02010600030101010101" pitchFamily="2" charset="-122"/>
              </a:rPr>
              <a:t>:</a:t>
            </a:r>
          </a:p>
          <a:p>
            <a:r>
              <a:rPr lang="zh-CN" altLang="en-US" dirty="0">
                <a:latin typeface="Segoe UI" panose="020B0502040204020203" pitchFamily="34" charset="0"/>
                <a:ea typeface="等线" panose="02010600030101010101" pitchFamily="2" charset="-122"/>
              </a:rPr>
              <a:t>将各个线程已经排序</a:t>
            </a:r>
          </a:p>
          <a:p>
            <a:r>
              <a:rPr lang="zh-CN" altLang="en-US" dirty="0">
                <a:latin typeface="Segoe UI" panose="020B0502040204020203" pitchFamily="34" charset="0"/>
                <a:ea typeface="等线" panose="02010600030101010101" pitchFamily="2" charset="-122"/>
              </a:rPr>
              <a:t>完毕的数据块进行多线程合并</a:t>
            </a:r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6460" y="6179820"/>
            <a:ext cx="2415540" cy="6781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D24C47E-6806-C9F0-B37B-97FD15287A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4815" y="498139"/>
            <a:ext cx="6433376" cy="586172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 rot="16200000">
            <a:off x="1224915" y="-1224280"/>
            <a:ext cx="9742805" cy="12192000"/>
          </a:xfrm>
          <a:prstGeom prst="rect">
            <a:avLst/>
          </a:prstGeom>
          <a:gradFill>
            <a:gsLst>
              <a:gs pos="19000">
                <a:schemeClr val="tx2">
                  <a:lumMod val="75000"/>
                  <a:lumOff val="25000"/>
                  <a:alpha val="0"/>
                </a:schemeClr>
              </a:gs>
              <a:gs pos="92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accent1">
                    <a:lumMod val="75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DESIGNED BY IBOTU</a:t>
            </a: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>
                    <a:alpha val="68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DESIGNED BY IBOTU</a:t>
            </a:r>
          </a:p>
        </p:txBody>
      </p:sp>
      <p:sp>
        <p:nvSpPr>
          <p:cNvPr id="7" name="矩形 6"/>
          <p:cNvSpPr/>
          <p:nvPr/>
        </p:nvSpPr>
        <p:spPr>
          <a:xfrm>
            <a:off x="5577205" y="1699260"/>
            <a:ext cx="5417820" cy="3457575"/>
          </a:xfrm>
          <a:prstGeom prst="rect">
            <a:avLst/>
          </a:prstGeom>
          <a:noFill/>
          <a:ln w="85725" cmpd="sng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017260" y="3242945"/>
            <a:ext cx="48006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项目实施过程</a:t>
            </a:r>
          </a:p>
        </p:txBody>
      </p:sp>
      <p:sp>
        <p:nvSpPr>
          <p:cNvPr id="18" name="矩形 17"/>
          <p:cNvSpPr/>
          <p:nvPr/>
        </p:nvSpPr>
        <p:spPr>
          <a:xfrm>
            <a:off x="6017260" y="2293620"/>
            <a:ext cx="2614930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spcBef>
                <a:spcPct val="0"/>
              </a:spcBef>
            </a:pPr>
            <a:r>
              <a:rPr lang="en-US" altLang="zh-CN" sz="4000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 .01</a:t>
            </a:r>
          </a:p>
        </p:txBody>
      </p:sp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 bldLvl="0" animBg="1"/>
      <p:bldP spid="6" grpId="0"/>
      <p:bldP spid="7" grpId="0" bldLvl="0" animBg="1"/>
      <p:bldP spid="31" grpId="0"/>
      <p:bldP spid="1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9525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DESIGNED BY IBOTU</a:t>
            </a:r>
          </a:p>
        </p:txBody>
      </p:sp>
      <p:sp>
        <p:nvSpPr>
          <p:cNvPr id="19" name="矩形: 圆角 18"/>
          <p:cNvSpPr/>
          <p:nvPr/>
        </p:nvSpPr>
        <p:spPr>
          <a:xfrm>
            <a:off x="4901565" y="4191635"/>
            <a:ext cx="2672715" cy="429895"/>
          </a:xfrm>
          <a:prstGeom prst="roundRect">
            <a:avLst>
              <a:gd name="adj" fmla="val 0"/>
            </a:avLst>
          </a:prstGeom>
          <a:noFill/>
          <a:ln w="28575"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223895" y="2351405"/>
            <a:ext cx="57359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dirty="0">
                <a:solidFill>
                  <a:schemeClr val="bg1"/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THANKS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782405" y="4176373"/>
            <a:ext cx="2911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FFFFFF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数学实践</a:t>
            </a:r>
            <a:r>
              <a:rPr lang="en-US" altLang="zh-CN" sz="2400" dirty="0">
                <a:solidFill>
                  <a:srgbClr val="FFFFFF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D22</a:t>
            </a:r>
            <a:r>
              <a:rPr lang="zh-CN" altLang="en-US" sz="2400" dirty="0">
                <a:solidFill>
                  <a:srgbClr val="FFFFFF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小组</a:t>
            </a:r>
            <a:endParaRPr lang="en-US" altLang="zh-CN" sz="2400" dirty="0">
              <a:solidFill>
                <a:srgbClr val="FFFFFF"/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11705" y="1452245"/>
            <a:ext cx="7768590" cy="3706495"/>
          </a:xfrm>
          <a:prstGeom prst="rect">
            <a:avLst/>
          </a:prstGeom>
          <a:noFill/>
          <a:ln w="85725" cmpd="sng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2" grpId="0" bldLvl="0" animBg="1"/>
      <p:bldP spid="16" grpId="0" bldLvl="0" animBg="1"/>
      <p:bldP spid="6" grpId="0"/>
      <p:bldP spid="19" grpId="0" bldLvl="0" animBg="1"/>
      <p:bldP spid="17" grpId="0"/>
      <p:bldP spid="15" grpId="0"/>
      <p:bldP spid="7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PART.01</a:t>
            </a: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610784" y="2069821"/>
            <a:ext cx="11182779" cy="3074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该项目是对一个总量为120G的数据文件集进行排序，比较排序速度。数据文件中包含了长度为15的随机英文字母字符串，以及换行符（'\n'）。项目需要将数据文件按照字符顺序进行排序，并将排序后的结果输出到以组号*100为起始的每隔100000行的字符串到一个文件中，文件名为"result+组号.txt"的格式。</a:t>
            </a:r>
          </a:p>
          <a:p>
            <a:pPr>
              <a:lnSpc>
                <a:spcPct val="200000"/>
              </a:lnSpc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0784" y="989140"/>
            <a:ext cx="9517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问题分析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PART.01</a:t>
            </a: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610784" y="1968616"/>
            <a:ext cx="11182779" cy="431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全流程代码由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Java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编写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，无其他语言调用，代码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总量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968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行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，我们还尝试了其他语言的代码实现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单台主机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24G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数据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读入耗时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130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秒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、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分段排序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20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秒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、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归并排序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30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秒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，单台主机总耗时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3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分钟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多主机协同处理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120G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数据传输归并输出同时进行共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8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分钟，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项目</a:t>
            </a:r>
            <a:r>
              <a:rPr lang="zh-CN" altLang="en-US" sz="2000" b="1" dirty="0">
                <a:solidFill>
                  <a:srgbClr val="002060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总耗时</a:t>
            </a:r>
            <a:r>
              <a:rPr lang="en-US" altLang="zh-CN" sz="2000" b="1" dirty="0">
                <a:solidFill>
                  <a:srgbClr val="002060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11</a:t>
            </a:r>
            <a:r>
              <a:rPr lang="zh-CN" altLang="en-US" sz="2000" b="1" dirty="0">
                <a:solidFill>
                  <a:srgbClr val="002060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分钟</a:t>
            </a:r>
            <a:endParaRPr lang="en-US" altLang="zh-CN" sz="2000" b="1" dirty="0">
              <a:solidFill>
                <a:srgbClr val="002060"/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内存占用：客户端平均占用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16G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，峰值占用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20G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；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服务端平均占用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20G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，峰值占用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28G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总数据交换机传输总量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48G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（可继续优化至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36.12G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），传输速度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跑满带宽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1000Mbps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120G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数据全流程完成完整测试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4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遍，平均测试耗时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11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分钟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通过对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4G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有序数据的分割打乱后，经多主机协同归并测试后与源文件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校验值相同</a:t>
            </a:r>
            <a:endParaRPr lang="en-US" altLang="zh-CN" sz="2000" b="1" dirty="0">
              <a:solidFill>
                <a:srgbClr val="16468D"/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0784" y="989140"/>
            <a:ext cx="9517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验收成果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3613D3A-3264-6DF1-CB72-3B3BFA2C69B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66365223"/>
      </p:ext>
    </p:ext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PART.01</a:t>
            </a: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610784" y="1884626"/>
            <a:ext cx="11182779" cy="4651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该项目使用多线程方式对数据进行排序。具体实现步骤如下：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1. 首先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多线程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读取文件，并将数据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分块分桶读入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内存，每块读取的数据存储在一个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二维列表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中。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2. 对每个数据块中的数据进行排序，使用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Java内置的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sort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排序算法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3. 将排序后的数据块进行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多线程两路归并排序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，反复归并至只剩下一个数据块。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4. 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4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台客户端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将归并得到的数据块发送给指定的服务器端口。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5. 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台服务端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接收数据，并将接收到的数据存储到对应的桶中。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6. 服务器端同时将本地数据从线程数据块中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转移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到桶数据块内存区域中。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7. 对桶数据块进行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多路归并排序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，直到所有桶的数据都归并完成。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8. 在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归并的同时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将归并得到的数据按要求保存到文件中，同时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释放已保存区域堆内存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。</a:t>
            </a: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0784" y="989140"/>
            <a:ext cx="9517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算法思路设计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PART.01</a:t>
            </a: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534670" y="1884626"/>
            <a:ext cx="11182779" cy="4659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第一个优化流程：存储方式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——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字符串压缩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+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存储类型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首先每个字符串一共有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15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个字符，如果将其当成普通的字符串来记录则需要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15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个字节才可以完成，然而实际上字符串的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每一个字符都只有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26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种情况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，意味着我们可以使用更小的空间来保存字符串数据从而实现文件的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压缩处理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故使用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26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进制的办法将字符串进行压缩，考虑到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26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进制下，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型变量最多可以存储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13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位（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13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个字节的字符串的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26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进制数转化为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型后恰小于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的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63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次方）。我们将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15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位的字符串切割为前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位和后面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13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位，后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13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位用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型存储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而对前两位进行特殊处理。前两位字符以桶排序的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桶编号形式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储存，范围是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0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到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675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26*26 - 1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）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同时为了规避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Java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中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做动态列表要使用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类（每个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类占用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24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字节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），我们定义了自己的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动态线性表</a:t>
            </a:r>
            <a:r>
              <a:rPr lang="en-US" altLang="zh-CN" sz="2000" b="1" dirty="0" err="1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LongArray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，保证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为</a:t>
            </a:r>
            <a:r>
              <a:rPr lang="en-US" altLang="zh-CN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8</a:t>
            </a:r>
            <a:r>
              <a:rPr lang="zh-CN" altLang="en-US" sz="20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字节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存储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0784" y="989140"/>
            <a:ext cx="9517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主要流程和核心优化方法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PART.01</a:t>
            </a: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534669" y="1884626"/>
            <a:ext cx="5705813" cy="5088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流程二：多线程排序思路及分机实现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在第一个问题中我们将字符串分为了一个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型变量和独立的前两位字符。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前两位字符一共有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26^2=676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种情况，所以将所有的字符串分类至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676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个桶中（基数排序）。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对每个桶内的</a:t>
            </a:r>
            <a:r>
              <a:rPr lang="en-US" altLang="zh-CN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型数组分别进行排序。</a:t>
            </a:r>
            <a:endParaRPr lang="en-US" altLang="zh-CN" sz="1600" b="1" dirty="0">
              <a:solidFill>
                <a:srgbClr val="16468D"/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在四个线程（线程数量根据电脑本身硬件性质决定，这里举例使用四个线程）都完成排序之后，继续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多线程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进行多个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线程数据块之间的归并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例如线程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、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的数据合并，就是从第一个桶开始（编号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0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）到最后一个桶（编号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675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），将两个桶的数据进行归并。从而四块归为两块，两块归为一块，归并阶段结束。</a:t>
            </a: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0784" y="989140"/>
            <a:ext cx="9517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主要流程和核心优化方法</a:t>
            </a:r>
          </a:p>
        </p:txBody>
      </p:sp>
      <p:pic>
        <p:nvPicPr>
          <p:cNvPr id="2" name="图片 1" descr="微信图片_202307121612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861" y="1697026"/>
            <a:ext cx="4989195" cy="39293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PART.01</a:t>
            </a: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610784" y="1697026"/>
            <a:ext cx="11182779" cy="5088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流程三：交换机实现的五路归并排序 </a:t>
            </a:r>
            <a:r>
              <a: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+ </a:t>
            </a: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多线程协同处理</a:t>
            </a:r>
            <a:endParaRPr lang="en-US" altLang="zh-CN" sz="1600" b="1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传输协议：</a:t>
            </a:r>
            <a:r>
              <a:rPr lang="en-US" altLang="zh-CN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TCP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传输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，提高传输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稳定性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，传输有误时要求发送端重新发送。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传输时数据处理：将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型数组分块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(chunk)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，分块后转化为字节数组，传输到接收端后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重新转化为</a:t>
            </a:r>
            <a:r>
              <a:rPr lang="en-US" altLang="zh-CN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long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型数组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传输数据的存储：接收端主机的数据的存储方式为：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676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个桶，每个桶划分为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5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个部分，分别存储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不同主机的数据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归并流程：五路归并排序方法，将各个桶内的数据归并为一块，并在对每个桶归并后依据项目规则（隔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100000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行输出）输出数据并保存到一个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output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文件中。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传输和归并时一些细节处理：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为了最大化利用内存并充分利用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CPU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与交换机性能，在文件传输的过程中有如下实现：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按照桶的顺序将各分机的数据传输到主机上，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传输数据与对桶的归并同时进行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。由于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传输速度与排序速度不同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，定义常量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NumBucketSize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为最大缓冲堆存放的待排桶的数量。当待排桶的数量等于该常量时停止传输，等待排序算法进行再继续传输，从而保证</a:t>
            </a:r>
            <a:r>
              <a:rPr lang="en-US" altLang="zh-CN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CPU</a:t>
            </a:r>
            <a:r>
              <a:rPr lang="zh-CN" altLang="en-US" sz="16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、内存、传输速度最大化利用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ea"/>
              </a:rPr>
              <a:t>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10784" y="989140"/>
            <a:ext cx="9517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主要流程和核心优化方法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10784" y="755821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9000"/>
                </a:schemeClr>
              </a:gs>
              <a:gs pos="0">
                <a:schemeClr val="accent1">
                  <a:lumMod val="50000"/>
                  <a:alpha val="63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34670" y="380365"/>
            <a:ext cx="1605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PART.01</a:t>
            </a: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67335" y="839484"/>
            <a:ext cx="11657330" cy="3888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附加思路：特征化输出对应数据（大大减少多主机归并阶段数据传输量  </a:t>
            </a:r>
            <a:r>
              <a:rPr lang="zh-CN" altLang="en-US" sz="14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可由 </a:t>
            </a:r>
            <a:r>
              <a:rPr lang="en-US" altLang="zh-CN" sz="14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48G </a:t>
            </a:r>
            <a:r>
              <a:rPr lang="zh-CN" altLang="en-US" sz="14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减少至 </a:t>
            </a:r>
            <a:r>
              <a:rPr lang="en-US" altLang="zh-CN" sz="14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36.12G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）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题目仅要求我们完成每隔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100000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行的单个字符串的输出，因此我们不必做完</a:t>
            </a:r>
            <a:r>
              <a:rPr lang="zh-CN" altLang="en-US" sz="14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完整的排序过程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，在分机进行完桶排序后我们可以有如下方式来完成输出：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同之前的方法一样，先进行一个四路归并至一台主机，然后将剩余的一个数据块传输进主机中。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对目前已排序好的两个数据块特征化输出处理。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首先将两侧的数据块进行初步分块（每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100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个字符串一块），</a:t>
            </a:r>
            <a:r>
              <a:rPr lang="zh-CN" altLang="en-US" sz="14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以每一块的末位字符串为代表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再在两边同时取第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5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万位（第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500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块末位）作为基准进行比较，较大的字符串向前（下）一块，较小的字符串向后（上）一块，直至找到一个</a:t>
            </a:r>
            <a:r>
              <a:rPr lang="zh-CN" altLang="en-US" sz="14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突变位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，退回一位。确定目标字符串出现在这两块字符串中，再对块内进行相同的操作，从而找到目标字符串。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之后</a:t>
            </a:r>
            <a:r>
              <a:rPr lang="zh-CN" altLang="en-US" sz="1400" b="1" dirty="0">
                <a:solidFill>
                  <a:srgbClr val="16468D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剔除前十万位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，两块字符串的上方找到下一个基准（基准的两倍为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10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万的整数倍）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</a:rPr>
              <a:t>（注：未实现）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</a:endParaRPr>
          </a:p>
          <a:p>
            <a:pPr>
              <a:lnSpc>
                <a:spcPct val="150000"/>
              </a:lnSpc>
            </a:pP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pic>
        <p:nvPicPr>
          <p:cNvPr id="2" name="图片 1" descr="微信图片_202307121735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9950" y="3869055"/>
            <a:ext cx="8062595" cy="304927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863" y="-64381"/>
            <a:ext cx="3466618" cy="9732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Click="0" advTm="0">
    <p:random/>
  </p:transition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17a12165-9c83-4307-a27c-2cec12d550f0"/>
  <p:tag name="COMMONDATA" val="eyJoZGlkIjoiMzJmNTNiZTgxOTYyMTIwYWU5Y2IyYWJkYzhmNDBlNG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951}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heme/theme1.xml><?xml version="1.0" encoding="utf-8"?>
<a:theme xmlns:a="http://schemas.openxmlformats.org/drawingml/2006/main" name="第一PPT，www.1ppt.com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font">
      <a:majorFont>
        <a:latin typeface="Segoe UI"/>
        <a:ea typeface="等线"/>
        <a:cs typeface=""/>
      </a:majorFont>
      <a:minorFont>
        <a:latin typeface="Segoe UI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ajorFont>
      <a:minorFont>
        <a:latin typeface="字魂58号-创中黑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ajorFont>
      <a:minorFont>
        <a:latin typeface="字魂58号-创中黑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2789</Words>
  <Application>Microsoft Office PowerPoint</Application>
  <PresentationFormat>宽屏</PresentationFormat>
  <Paragraphs>181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微软雅黑</vt:lpstr>
      <vt:lpstr>字魂58号-创中黑</vt:lpstr>
      <vt:lpstr>Arial</vt:lpstr>
      <vt:lpstr>Calibri</vt:lpstr>
      <vt:lpstr>Segoe UI</vt:lpstr>
      <vt:lpstr>Wingdings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</dc:title>
  <dc:creator>第一PPT</dc:creator>
  <cp:keywords>www.1ppt.com</cp:keywords>
  <dc:description>www.1ppt.com</dc:description>
  <cp:lastModifiedBy>SMARK Sun</cp:lastModifiedBy>
  <cp:revision>304</cp:revision>
  <dcterms:created xsi:type="dcterms:W3CDTF">2019-06-19T02:08:00Z</dcterms:created>
  <dcterms:modified xsi:type="dcterms:W3CDTF">2023-07-13T04:09:27Z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680AAB261EA54F0492CC1472753077CC_13</vt:lpwstr>
  </property>
  <property fmtid="{D5CDD505-2E9C-101B-9397-08002B2CF9AE}" pid="4" name="KSOSaveFontToCloudKey">
    <vt:lpwstr>0_btnclosed</vt:lpwstr>
  </property>
</Properties>
</file>